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28.10.2024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28.10.2024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28.10.2024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28.10.2024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28.10.2024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558608" cy="585410"/>
          </a:xfrm>
        </p:spPr>
        <p:txBody>
          <a:bodyPr>
            <a:normAutofit/>
          </a:bodyPr>
          <a:lstStyle/>
          <a:p>
            <a:r>
              <a:rPr lang="ru-RU" sz="1400" dirty="0" smtClean="0">
                <a:solidFill>
                  <a:srgbClr val="0070C0"/>
                </a:solidFill>
              </a:rPr>
              <a:t>Семинар с элементами </a:t>
            </a:r>
            <a:r>
              <a:rPr lang="ru-RU" sz="1400" smtClean="0">
                <a:solidFill>
                  <a:srgbClr val="0070C0"/>
                </a:solidFill>
              </a:rPr>
              <a:t>психологического тренинга для </a:t>
            </a:r>
            <a:r>
              <a:rPr lang="ru-RU" sz="1400" dirty="0" smtClean="0">
                <a:solidFill>
                  <a:srgbClr val="0070C0"/>
                </a:solidFill>
              </a:rPr>
              <a:t>молодых педагогов</a:t>
            </a:r>
            <a:endParaRPr lang="ru-RU" sz="1400" dirty="0">
              <a:solidFill>
                <a:srgbClr val="0070C0"/>
              </a:solidFill>
            </a:endParaRPr>
          </a:p>
        </p:txBody>
      </p:sp>
      <p:sp>
        <p:nvSpPr>
          <p:cNvPr id="3" name="Подзаголовок 2"/>
          <p:cNvSpPr>
            <a:spLocks noGrp="1"/>
          </p:cNvSpPr>
          <p:nvPr>
            <p:ph type="subTitle" idx="1"/>
          </p:nvPr>
        </p:nvSpPr>
        <p:spPr>
          <a:xfrm>
            <a:off x="899592" y="1916832"/>
            <a:ext cx="7772400" cy="2592288"/>
          </a:xfrm>
        </p:spPr>
        <p:txBody>
          <a:bodyPr>
            <a:noAutofit/>
          </a:bodyPr>
          <a:lstStyle/>
          <a:p>
            <a:pPr algn="ctr"/>
            <a:r>
              <a:rPr lang="ru-RU" sz="4000" b="1" dirty="0" smtClean="0">
                <a:solidFill>
                  <a:schemeClr val="accent2"/>
                </a:solidFill>
              </a:rPr>
              <a:t>Использование педагогами техник тайм-менеджмента в условиях многозадачности</a:t>
            </a:r>
            <a:endParaRPr lang="ru-RU" sz="2000" b="1" dirty="0">
              <a:solidFill>
                <a:schemeClr val="tx1"/>
              </a:solidFill>
            </a:endParaRPr>
          </a:p>
          <a:p>
            <a:pPr algn="l"/>
            <a:endParaRPr lang="ru-RU" sz="2000" b="1" dirty="0" smtClean="0">
              <a:solidFill>
                <a:schemeClr val="tx1"/>
              </a:solidFill>
            </a:endParaRPr>
          </a:p>
          <a:p>
            <a:pPr algn="l"/>
            <a:endParaRPr lang="ru-RU" sz="2000" b="1" dirty="0">
              <a:solidFill>
                <a:schemeClr val="tx1"/>
              </a:solidFill>
            </a:endParaRPr>
          </a:p>
          <a:p>
            <a:pPr algn="l"/>
            <a:endParaRPr lang="ru-RU" sz="2000" b="1" dirty="0" smtClean="0">
              <a:solidFill>
                <a:schemeClr val="tx1"/>
              </a:solidFill>
            </a:endParaRPr>
          </a:p>
          <a:p>
            <a:pPr algn="l"/>
            <a:r>
              <a:rPr lang="ru-RU" sz="2000" b="1" dirty="0" smtClean="0">
                <a:solidFill>
                  <a:schemeClr val="tx1"/>
                </a:solidFill>
              </a:rPr>
              <a:t>Ведущий</a:t>
            </a:r>
            <a:r>
              <a:rPr lang="ru-RU" sz="2000" b="1" dirty="0" smtClean="0">
                <a:solidFill>
                  <a:schemeClr val="tx1"/>
                </a:solidFill>
              </a:rPr>
              <a:t>: </a:t>
            </a:r>
          </a:p>
          <a:p>
            <a:pPr algn="l"/>
            <a:r>
              <a:rPr lang="ru-RU" sz="2000" b="1" dirty="0" smtClean="0">
                <a:solidFill>
                  <a:schemeClr val="tx1"/>
                </a:solidFill>
              </a:rPr>
              <a:t>педагог-психолог</a:t>
            </a:r>
          </a:p>
          <a:p>
            <a:pPr algn="l"/>
            <a:r>
              <a:rPr lang="ru-RU" sz="2000" b="1" dirty="0" smtClean="0">
                <a:solidFill>
                  <a:schemeClr val="tx1"/>
                </a:solidFill>
              </a:rPr>
              <a:t> МАОУ СШ № 23</a:t>
            </a:r>
          </a:p>
          <a:p>
            <a:pPr algn="l"/>
            <a:r>
              <a:rPr lang="ru-RU" sz="2000" b="1" dirty="0" smtClean="0">
                <a:solidFill>
                  <a:schemeClr val="tx1"/>
                </a:solidFill>
              </a:rPr>
              <a:t>Думрауф Т.Г</a:t>
            </a:r>
            <a:r>
              <a:rPr lang="ru-RU" sz="2000" b="1" dirty="0" smtClean="0">
                <a:solidFill>
                  <a:schemeClr val="tx1"/>
                </a:solidFill>
              </a:rPr>
              <a:t>.</a:t>
            </a:r>
          </a:p>
          <a:p>
            <a:pPr algn="ctr"/>
            <a:r>
              <a:rPr lang="ru-RU" sz="1600" b="1" dirty="0" smtClean="0">
                <a:solidFill>
                  <a:schemeClr val="tx1"/>
                </a:solidFill>
              </a:rPr>
              <a:t>Красноярск, 2024 г.</a:t>
            </a:r>
            <a:endParaRPr lang="ru-RU" sz="1600" b="1" dirty="0">
              <a:solidFill>
                <a:schemeClr val="tx1"/>
              </a:solidFill>
            </a:endParaRPr>
          </a:p>
        </p:txBody>
      </p:sp>
    </p:spTree>
    <p:extLst>
      <p:ext uri="{BB962C8B-B14F-4D97-AF65-F5344CB8AC3E}">
        <p14:creationId xmlns:p14="http://schemas.microsoft.com/office/powerpoint/2010/main" val="4234518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907704" y="274638"/>
            <a:ext cx="6779096" cy="418058"/>
          </a:xfrm>
        </p:spPr>
        <p:txBody>
          <a:bodyPr>
            <a:normAutofit fontScale="90000"/>
          </a:bodyPr>
          <a:lstStyle/>
          <a:p>
            <a:pPr algn="ctr"/>
            <a:r>
              <a:rPr lang="ru-RU" dirty="0" smtClean="0">
                <a:solidFill>
                  <a:srgbClr val="FF0000"/>
                </a:solidFill>
              </a:rPr>
              <a:t>Пирамида  Франклина</a:t>
            </a:r>
            <a:endParaRPr lang="ru-RU" dirty="0">
              <a:solidFill>
                <a:srgbClr val="FF0000"/>
              </a:solidFill>
            </a:endParaRPr>
          </a:p>
        </p:txBody>
      </p:sp>
      <p:pic>
        <p:nvPicPr>
          <p:cNvPr id="9221" name="Picture 5" descr="C:\Users\teacher\Desktop\piramida-bendzhamina-frankli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988840"/>
            <a:ext cx="7239000" cy="2105025"/>
          </a:xfrm>
          <a:prstGeom prst="rect">
            <a:avLst/>
          </a:prstGeom>
          <a:noFill/>
          <a:extLst>
            <a:ext uri="{909E8E84-426E-40DD-AFC4-6F175D3DCCD1}">
              <a14:hiddenFill xmlns:a14="http://schemas.microsoft.com/office/drawing/2010/main">
                <a:solidFill>
                  <a:srgbClr val="FFFFFF"/>
                </a:solidFill>
              </a14:hiddenFill>
            </a:ext>
          </a:extLst>
        </p:spPr>
      </p:pic>
      <p:sp>
        <p:nvSpPr>
          <p:cNvPr id="2" name="Объект 1"/>
          <p:cNvSpPr>
            <a:spLocks noGrp="1"/>
          </p:cNvSpPr>
          <p:nvPr>
            <p:ph idx="1"/>
          </p:nvPr>
        </p:nvSpPr>
        <p:spPr>
          <a:xfrm>
            <a:off x="-324544" y="548680"/>
            <a:ext cx="9468544" cy="6480720"/>
          </a:xfrm>
        </p:spPr>
        <p:txBody>
          <a:bodyPr/>
          <a:lstStyle/>
          <a:p>
            <a:endParaRPr lang="ru-RU" dirty="0"/>
          </a:p>
        </p:txBody>
      </p:sp>
    </p:spTree>
    <p:extLst>
      <p:ext uri="{BB962C8B-B14F-4D97-AF65-F5344CB8AC3E}">
        <p14:creationId xmlns:p14="http://schemas.microsoft.com/office/powerpoint/2010/main" val="3080963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dirty="0">
                <a:solidFill>
                  <a:srgbClr val="FF0000"/>
                </a:solidFill>
              </a:rPr>
              <a:t>В.А. Сухомлинский о свободном времени </a:t>
            </a:r>
            <a:r>
              <a:rPr lang="ru-RU" dirty="0" smtClean="0">
                <a:solidFill>
                  <a:srgbClr val="FF0000"/>
                </a:solidFill>
              </a:rPr>
              <a:t>учителя: </a:t>
            </a:r>
            <a:endParaRPr lang="ru-RU" dirty="0">
              <a:solidFill>
                <a:srgbClr val="FF0000"/>
              </a:solidFill>
            </a:endParaRPr>
          </a:p>
        </p:txBody>
      </p:sp>
      <p:sp>
        <p:nvSpPr>
          <p:cNvPr id="2" name="Объект 1"/>
          <p:cNvSpPr>
            <a:spLocks noGrp="1"/>
          </p:cNvSpPr>
          <p:nvPr>
            <p:ph idx="1"/>
          </p:nvPr>
        </p:nvSpPr>
        <p:spPr/>
        <p:txBody>
          <a:bodyPr>
            <a:normAutofit fontScale="92500" lnSpcReduction="20000"/>
          </a:bodyPr>
          <a:lstStyle/>
          <a:p>
            <a:pPr marL="109728" indent="0">
              <a:buNone/>
            </a:pPr>
            <a:r>
              <a:rPr lang="ru-RU" dirty="0" smtClean="0"/>
              <a:t>«</a:t>
            </a:r>
            <a:r>
              <a:rPr lang="ru-RU" dirty="0"/>
              <a:t>Важнейшее условие духовного роста педагога- это прежде всего </a:t>
            </a:r>
            <a:r>
              <a:rPr lang="ru-RU" i="1" dirty="0"/>
              <a:t>время- свободное время учителя</a:t>
            </a:r>
            <a:r>
              <a:rPr lang="ru-RU" dirty="0"/>
              <a:t>. Пора понять, что чем меньше у учителя свободного времени, чем больше он загружен всевозможными планами, отчетами, заседаниями, тем больше опустошается его духовный мир, тем скорее наступит та фаза его жизни, когда учителю уже нечего будет отдавать воспитанникам… Время- ещё и ещё раз повторяю – это большое духовное богатство учителя… </a:t>
            </a:r>
            <a:r>
              <a:rPr lang="ru-RU" i="1" dirty="0"/>
              <a:t>Педагогическое творчество </a:t>
            </a:r>
            <a:r>
              <a:rPr lang="ru-RU" dirty="0"/>
              <a:t>– сложный труд, требующий огромной затраты сил, и, если силы не будут восстанавливаться, учитель выдохнется и не сможет работать».</a:t>
            </a:r>
          </a:p>
        </p:txBody>
      </p:sp>
    </p:spTree>
    <p:extLst>
      <p:ext uri="{BB962C8B-B14F-4D97-AF65-F5344CB8AC3E}">
        <p14:creationId xmlns:p14="http://schemas.microsoft.com/office/powerpoint/2010/main" val="576045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dirty="0" smtClean="0">
                <a:solidFill>
                  <a:srgbClr val="FF0000"/>
                </a:solidFill>
              </a:rPr>
              <a:t>Меня зовут….и я всегда не успеваю</a:t>
            </a:r>
            <a:endParaRPr lang="ru-RU" dirty="0">
              <a:solidFill>
                <a:srgbClr val="FF0000"/>
              </a:solidFill>
            </a:endParaRPr>
          </a:p>
        </p:txBody>
      </p:sp>
      <p:pic>
        <p:nvPicPr>
          <p:cNvPr id="1026" name="Picture 2" descr="C:\Users\teacher\Desktop\Без имени.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709" y="1556793"/>
            <a:ext cx="8496944"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020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FF0000"/>
                </a:solidFill>
              </a:rPr>
              <a:t>Камни, галька и песок…</a:t>
            </a:r>
            <a:endParaRPr lang="ru-RU" dirty="0">
              <a:solidFill>
                <a:srgbClr val="FF0000"/>
              </a:solidFill>
            </a:endParaRPr>
          </a:p>
        </p:txBody>
      </p:sp>
      <p:pic>
        <p:nvPicPr>
          <p:cNvPr id="2050" name="Picture 2" descr="C:\Users\teacher\Desktop\1461835627_banka-s-kamnyami.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496219"/>
            <a:ext cx="6335985" cy="460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267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FF0000"/>
                </a:solidFill>
              </a:rPr>
              <a:t>Упражнение «Будильник»</a:t>
            </a:r>
            <a:endParaRPr lang="ru-RU" dirty="0">
              <a:solidFill>
                <a:srgbClr val="FF0000"/>
              </a:solidFill>
            </a:endParaRPr>
          </a:p>
        </p:txBody>
      </p:sp>
      <p:pic>
        <p:nvPicPr>
          <p:cNvPr id="3074" name="Picture 2" descr="C:\Users\teacher\Desktop\Без имени.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79912" y="1268760"/>
            <a:ext cx="4178573" cy="5430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692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FF0000"/>
                </a:solidFill>
              </a:rPr>
              <a:t>Чувствовать время</a:t>
            </a:r>
            <a:endParaRPr lang="ru-RU" dirty="0">
              <a:solidFill>
                <a:srgbClr val="FF0000"/>
              </a:solidFill>
            </a:endParaRPr>
          </a:p>
        </p:txBody>
      </p:sp>
      <p:pic>
        <p:nvPicPr>
          <p:cNvPr id="4098" name="Picture 2" descr="C:\Users\teacher\Desktop\Без имени.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1295847"/>
            <a:ext cx="5040559" cy="5040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060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ru-RU" sz="3200" dirty="0" smtClean="0">
                <a:solidFill>
                  <a:srgbClr val="FF0000"/>
                </a:solidFill>
              </a:rPr>
              <a:t>Поглотители времени - </a:t>
            </a:r>
            <a:r>
              <a:rPr lang="ru-RU" sz="3200" dirty="0" err="1" smtClean="0">
                <a:solidFill>
                  <a:srgbClr val="FF0000"/>
                </a:solidFill>
              </a:rPr>
              <a:t>хронофаги</a:t>
            </a:r>
            <a:endParaRPr lang="ru-RU" sz="3200" dirty="0">
              <a:solidFill>
                <a:srgbClr val="FF0000"/>
              </a:solidFill>
            </a:endParaRPr>
          </a:p>
        </p:txBody>
      </p:sp>
      <p:pic>
        <p:nvPicPr>
          <p:cNvPr id="5122" name="Picture 2" descr="C:\Users\teacher\Desktop\Без имени.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650354" cy="428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225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teacher\Desktop\ru-whee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390357"/>
            <a:ext cx="8176822" cy="425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047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FF0000"/>
                </a:solidFill>
              </a:rPr>
              <a:t>Матрица Эйзенхауэра</a:t>
            </a:r>
            <a:endParaRPr lang="ru-RU" dirty="0">
              <a:solidFill>
                <a:srgbClr val="FF0000"/>
              </a:solidFill>
            </a:endParaRPr>
          </a:p>
        </p:txBody>
      </p:sp>
      <p:pic>
        <p:nvPicPr>
          <p:cNvPr id="7170" name="Picture 2" descr="C:\Users\teacher\Desktop\eisenhower-matri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2245" y="1481138"/>
            <a:ext cx="5059510"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845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solidFill>
                  <a:srgbClr val="FF0000"/>
                </a:solidFill>
              </a:rPr>
              <a:t>Техника «Как съесть слона»</a:t>
            </a:r>
            <a:endParaRPr lang="ru-RU" dirty="0">
              <a:solidFill>
                <a:srgbClr val="FF0000"/>
              </a:solidFill>
            </a:endParaRPr>
          </a:p>
        </p:txBody>
      </p:sp>
      <p:pic>
        <p:nvPicPr>
          <p:cNvPr id="8194" name="Picture 2" descr="C:\Users\teacher\Desktop\slon-zadach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17776" y="1481138"/>
            <a:ext cx="7108448"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5391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171</Words>
  <Application>Microsoft Office PowerPoint</Application>
  <PresentationFormat>Экран (4:3)</PresentationFormat>
  <Paragraphs>20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Семинар с элементами психологического тренинга для молодых педагогов</vt:lpstr>
      <vt:lpstr>Меня зовут….и я всегда не успеваю</vt:lpstr>
      <vt:lpstr>Камни, галька и песок…</vt:lpstr>
      <vt:lpstr>Упражнение «Будильник»</vt:lpstr>
      <vt:lpstr>Чувствовать время</vt:lpstr>
      <vt:lpstr>Поглотители времени - хронофаги</vt:lpstr>
      <vt:lpstr>Презентация PowerPoint</vt:lpstr>
      <vt:lpstr>Матрица Эйзенхауэра</vt:lpstr>
      <vt:lpstr>Техника «Как съесть слона»</vt:lpstr>
      <vt:lpstr>Пирамида  Франклина</vt:lpstr>
      <vt:lpstr>В.А. Сухомлинский о свободном времени учителя: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Семинар для молодых педагогов</dc:title>
  <dc:creator>Учитель</dc:creator>
  <cp:lastModifiedBy>Учитель</cp:lastModifiedBy>
  <cp:revision>9</cp:revision>
  <dcterms:created xsi:type="dcterms:W3CDTF">2023-10-25T08:16:50Z</dcterms:created>
  <dcterms:modified xsi:type="dcterms:W3CDTF">2024-10-28T07:37:05Z</dcterms:modified>
</cp:coreProperties>
</file>